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5" r:id="rId1"/>
  </p:sldMasterIdLst>
  <p:sldIdLst>
    <p:sldId id="256" r:id="rId2"/>
    <p:sldId id="257" r:id="rId3"/>
    <p:sldId id="272" r:id="rId4"/>
    <p:sldId id="260" r:id="rId5"/>
    <p:sldId id="258" r:id="rId6"/>
    <p:sldId id="278" r:id="rId7"/>
    <p:sldId id="259" r:id="rId8"/>
    <p:sldId id="274" r:id="rId9"/>
    <p:sldId id="273" r:id="rId10"/>
    <p:sldId id="261" r:id="rId11"/>
    <p:sldId id="262" r:id="rId12"/>
    <p:sldId id="266" r:id="rId13"/>
    <p:sldId id="267" r:id="rId14"/>
    <p:sldId id="263" r:id="rId15"/>
    <p:sldId id="270" r:id="rId16"/>
    <p:sldId id="271" r:id="rId17"/>
    <p:sldId id="269" r:id="rId18"/>
    <p:sldId id="277" r:id="rId19"/>
    <p:sldId id="276" r:id="rId20"/>
    <p:sldId id="264" r:id="rId21"/>
    <p:sldId id="268" r:id="rId22"/>
    <p:sldId id="265" r:id="rId23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47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SSIM (RGB)</c:v>
                </c:pt>
              </c:strCache>
            </c:strRef>
          </c:tx>
          <c:cat>
            <c:strRef>
              <c:f>Sheet1!$A$2:$A$6</c:f>
              <c:strCache>
                <c:ptCount val="5"/>
                <c:pt idx="0">
                  <c:v>Skating</c:v>
                </c:pt>
                <c:pt idx="1">
                  <c:v>Fall</c:v>
                </c:pt>
                <c:pt idx="2">
                  <c:v>Fountain01</c:v>
                </c:pt>
                <c:pt idx="3">
                  <c:v>Backdoor</c:v>
                </c:pt>
                <c:pt idx="4">
                  <c:v>Bungalows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0.88200000000000001</c:v>
                </c:pt>
                <c:pt idx="1">
                  <c:v>0.85399999999999998</c:v>
                </c:pt>
                <c:pt idx="2">
                  <c:v>0.90100000000000002</c:v>
                </c:pt>
                <c:pt idx="3">
                  <c:v>0.878</c:v>
                </c:pt>
                <c:pt idx="4">
                  <c:v>0.86199999999999999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8D0-49C0-9EF7-16D771FFD05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PSNR (RGB)</c:v>
                </c:pt>
              </c:strCache>
            </c:strRef>
          </c:tx>
          <c:cat>
            <c:strRef>
              <c:f>Sheet1!$A$2:$A$6</c:f>
              <c:strCache>
                <c:ptCount val="5"/>
                <c:pt idx="0">
                  <c:v>Skating</c:v>
                </c:pt>
                <c:pt idx="1">
                  <c:v>Fall</c:v>
                </c:pt>
                <c:pt idx="2">
                  <c:v>Fountain01</c:v>
                </c:pt>
                <c:pt idx="3">
                  <c:v>Backdoor</c:v>
                </c:pt>
                <c:pt idx="4">
                  <c:v>Bungalows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26.4</c:v>
                </c:pt>
                <c:pt idx="1">
                  <c:v>25.1</c:v>
                </c:pt>
                <c:pt idx="2">
                  <c:v>27.2</c:v>
                </c:pt>
                <c:pt idx="3">
                  <c:v>26.9</c:v>
                </c:pt>
                <c:pt idx="4">
                  <c:v>25.5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8D0-49C0-9EF7-16D771FFD05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FPS (RGB)</c:v>
                </c:pt>
              </c:strCache>
            </c:strRef>
          </c:tx>
          <c:cat>
            <c:strRef>
              <c:f>Sheet1!$A$2:$A$6</c:f>
              <c:strCache>
                <c:ptCount val="5"/>
                <c:pt idx="0">
                  <c:v>Skating</c:v>
                </c:pt>
                <c:pt idx="1">
                  <c:v>Fall</c:v>
                </c:pt>
                <c:pt idx="2">
                  <c:v>Fountain01</c:v>
                </c:pt>
                <c:pt idx="3">
                  <c:v>Backdoor</c:v>
                </c:pt>
                <c:pt idx="4">
                  <c:v>Bungalows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17.3</c:v>
                </c:pt>
                <c:pt idx="1">
                  <c:v>18.2</c:v>
                </c:pt>
                <c:pt idx="2">
                  <c:v>20</c:v>
                </c:pt>
                <c:pt idx="3">
                  <c:v>19.2</c:v>
                </c:pt>
                <c:pt idx="4">
                  <c:v>17.7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8D0-49C0-9EF7-16D771FFD0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1879178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jpg>
</file>

<file path=ppt/media/image11.jpg>
</file>

<file path=ppt/media/image12.png>
</file>

<file path=ppt/media/image13.jpeg>
</file>

<file path=ppt/media/image14.jpeg>
</file>

<file path=ppt/media/image2.jpeg>
</file>

<file path=ppt/media/image3.jpeg>
</file>

<file path=ppt/media/image4.png>
</file>

<file path=ppt/media/image6.pn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772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072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13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526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3574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9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25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7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01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6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799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6" r:id="rId1"/>
    <p:sldLayoutId id="2147483927" r:id="rId2"/>
    <p:sldLayoutId id="2147483928" r:id="rId3"/>
    <p:sldLayoutId id="2147483929" r:id="rId4"/>
    <p:sldLayoutId id="2147483930" r:id="rId5"/>
    <p:sldLayoutId id="2147483931" r:id="rId6"/>
    <p:sldLayoutId id="2147483932" r:id="rId7"/>
    <p:sldLayoutId id="2147483933" r:id="rId8"/>
    <p:sldLayoutId id="2147483934" r:id="rId9"/>
    <p:sldLayoutId id="2147483935" r:id="rId10"/>
    <p:sldLayoutId id="214748393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5151" y="1278294"/>
            <a:ext cx="7749559" cy="2648512"/>
          </a:xfrm>
        </p:spPr>
        <p:txBody>
          <a:bodyPr>
            <a:normAutofit/>
          </a:bodyPr>
          <a:lstStyle/>
          <a:p>
            <a:r>
              <a:rPr sz="2800" dirty="0"/>
              <a:t>An Efficient Scheme to Obtain Background Image in Video for YOLO-based Static Object Recognition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9975" y="4631482"/>
            <a:ext cx="4040155" cy="807098"/>
          </a:xfrm>
        </p:spPr>
        <p:txBody>
          <a:bodyPr>
            <a:normAutofit fontScale="85000" lnSpcReduction="10000"/>
          </a:bodyPr>
          <a:lstStyle/>
          <a:p>
            <a:r>
              <a:rPr sz="1800" dirty="0"/>
              <a:t>CS512 Final Project Presentation</a:t>
            </a:r>
          </a:p>
          <a:p>
            <a:r>
              <a:rPr sz="1800" dirty="0"/>
              <a:t>Kadhiravan Gopal | </a:t>
            </a:r>
            <a:r>
              <a:rPr sz="1800" dirty="0" err="1"/>
              <a:t>Mukesh</a:t>
            </a:r>
            <a:r>
              <a:rPr sz="1800" dirty="0"/>
              <a:t> Siva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</a:t>
            </a:r>
            <a:r>
              <a:rPr dirty="0"/>
              <a:t>. Evaluation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2" y="2228461"/>
            <a:ext cx="7704667" cy="3332816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• F1 Score = 2 × (Precision × Recall) / (Precision + Recall)</a:t>
            </a:r>
          </a:p>
          <a:p>
            <a:pPr marL="0" indent="0">
              <a:buNone/>
            </a:pPr>
            <a:r>
              <a:rPr dirty="0"/>
              <a:t>• Precision = TP / (TP + FP)</a:t>
            </a:r>
          </a:p>
          <a:p>
            <a:pPr marL="0" indent="0">
              <a:buNone/>
            </a:pPr>
            <a:r>
              <a:rPr dirty="0"/>
              <a:t>• Recall = TP / (TP + FN)</a:t>
            </a:r>
          </a:p>
          <a:p>
            <a:pPr marL="0" indent="0">
              <a:buNone/>
            </a:pPr>
            <a:r>
              <a:rPr dirty="0"/>
              <a:t>• SSIM (Structural Similarity Index)</a:t>
            </a:r>
          </a:p>
          <a:p>
            <a:pPr marL="0" indent="0">
              <a:buNone/>
            </a:pPr>
            <a:r>
              <a:rPr dirty="0"/>
              <a:t>• PSNR (Peak Signal-to-Noise Ratio)</a:t>
            </a:r>
          </a:p>
          <a:p>
            <a:pPr marL="0" indent="0">
              <a:buNone/>
            </a:pPr>
            <a:r>
              <a:rPr dirty="0"/>
              <a:t>• FPS (Frames per second)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9</a:t>
            </a:r>
            <a:r>
              <a:rPr dirty="0"/>
              <a:t>. Results Summary (RGB vs Grayscale)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2" y="2340429"/>
            <a:ext cx="7704667" cy="3332816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• RGB algorithm improved F1 Score by up to 20%.</a:t>
            </a:r>
          </a:p>
          <a:p>
            <a:pPr marL="0" indent="0">
              <a:buNone/>
            </a:pPr>
            <a:r>
              <a:rPr dirty="0"/>
              <a:t>• SSIM consistently &gt; 0.85, PSNR 25–27 </a:t>
            </a:r>
            <a:r>
              <a:rPr dirty="0" err="1"/>
              <a:t>dB.</a:t>
            </a:r>
            <a:endParaRPr dirty="0"/>
          </a:p>
          <a:p>
            <a:pPr marL="0" indent="0">
              <a:buNone/>
            </a:pPr>
            <a:r>
              <a:rPr dirty="0"/>
              <a:t>• FPS dropped slightly (~2–4 FPS) but still real-time (&gt;17 FPS).</a:t>
            </a:r>
          </a:p>
          <a:p>
            <a:pPr marL="0" indent="0">
              <a:buNone/>
            </a:pPr>
            <a:r>
              <a:rPr dirty="0"/>
              <a:t>• Significant gains in object detection precision and robustness.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284C8-9FDF-B4E5-32FD-28240D4DF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10. Quantitative Comparison: Grayscale vs RGB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EB7D30-F9D0-D731-3484-B4D846E5F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25" y="1971675"/>
            <a:ext cx="7543800" cy="3771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1896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EA052-0966-FB2E-079B-F8D6B4579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11. Background Quality Metrics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3570480"/>
              </p:ext>
            </p:extLst>
          </p:nvPr>
        </p:nvGraphicFramePr>
        <p:xfrm>
          <a:off x="982133" y="2293775"/>
          <a:ext cx="7704137" cy="3332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51918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9537" y="583163"/>
            <a:ext cx="7704667" cy="590161"/>
          </a:xfrm>
        </p:spPr>
        <p:txBody>
          <a:bodyPr>
            <a:normAutofit fontScale="90000"/>
          </a:bodyPr>
          <a:lstStyle/>
          <a:p>
            <a:r>
              <a:rPr lang="en-US" dirty="0"/>
              <a:t>12</a:t>
            </a:r>
            <a:r>
              <a:rPr dirty="0"/>
              <a:t>. Visual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4182" y="1316782"/>
            <a:ext cx="8229600" cy="695131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• Figure 1: Input frame (with occlusion)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752" y="2155372"/>
            <a:ext cx="6113884" cy="407592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B724B1-FD9A-522B-FF62-25A7B5FC8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9F697-EB6B-C2BA-00DF-F97A2DA8C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488" y="93307"/>
            <a:ext cx="7704667" cy="1306285"/>
          </a:xfrm>
        </p:spPr>
        <p:txBody>
          <a:bodyPr/>
          <a:lstStyle/>
          <a:p>
            <a:r>
              <a:rPr lang="en-US" dirty="0"/>
              <a:t>12</a:t>
            </a:r>
            <a:r>
              <a:rPr dirty="0"/>
              <a:t>. Visual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BC5BC-853C-A0B8-E3C9-D7401545B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466" y="1399591"/>
            <a:ext cx="7704667" cy="4214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dirty="0"/>
              <a:t>• </a:t>
            </a:r>
            <a:r>
              <a:rPr lang="en-US" dirty="0"/>
              <a:t>Figure 2: Estimated background (RGB)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409" y="1878855"/>
            <a:ext cx="7251787" cy="407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873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3AFF85-70C3-FCD2-466B-25939A191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8967E-B9AE-6861-9E23-46DAA77B1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409" y="289249"/>
            <a:ext cx="7704667" cy="768220"/>
          </a:xfrm>
        </p:spPr>
        <p:txBody>
          <a:bodyPr/>
          <a:lstStyle/>
          <a:p>
            <a:r>
              <a:rPr lang="en-US" dirty="0"/>
              <a:t>12</a:t>
            </a:r>
            <a:r>
              <a:rPr dirty="0"/>
              <a:t>. Visual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EF5E7-0F87-F88B-32E0-C12E6E0DA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376" y="1328998"/>
            <a:ext cx="8229600" cy="5645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• Figure 3: YOLO detection on input (missed)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952" y="2046514"/>
            <a:ext cx="6795450" cy="382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906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8A114-142E-6982-BDEA-5CE477B99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62FF3-5C39-80E4-D434-61D2BB9C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763" y="102636"/>
            <a:ext cx="7704667" cy="917510"/>
          </a:xfrm>
        </p:spPr>
        <p:txBody>
          <a:bodyPr/>
          <a:lstStyle/>
          <a:p>
            <a:r>
              <a:rPr lang="en-US" dirty="0"/>
              <a:t>12</a:t>
            </a:r>
            <a:r>
              <a:rPr dirty="0"/>
              <a:t>. Visual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3F7EB-B102-CDF3-3CAD-683C9E483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763" y="1308618"/>
            <a:ext cx="8229600" cy="583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dirty="0"/>
              <a:t>• Figure 4: YOLO detection on background (detected)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430" y="1891781"/>
            <a:ext cx="7200122" cy="405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381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BDD5A-2347-5F7B-F3C7-8F081955F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12.Dynamic lighting data</a:t>
            </a:r>
            <a:endParaRPr lang="en-IN" dirty="0"/>
          </a:p>
        </p:txBody>
      </p:sp>
      <p:pic>
        <p:nvPicPr>
          <p:cNvPr id="4" name="data_video">
            <a:hlinkClick r:id="" action="ppaction://media"/>
            <a:extLst>
              <a:ext uri="{FF2B5EF4-FFF2-40B4-BE49-F238E27FC236}">
                <a16:creationId xmlns:a16="http://schemas.microsoft.com/office/drawing/2014/main" id="{3FE8DBDD-5ABE-7E09-EB2C-F60F120B6D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443710" y="318087"/>
            <a:ext cx="4165139" cy="7406641"/>
          </a:xfrm>
        </p:spPr>
      </p:pic>
    </p:spTree>
    <p:extLst>
      <p:ext uri="{BB962C8B-B14F-4D97-AF65-F5344CB8AC3E}">
        <p14:creationId xmlns:p14="http://schemas.microsoft.com/office/powerpoint/2010/main" val="2302323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4C5E1-D97E-2A71-492E-9FEE0A52A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12.Original vs Improved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C9AB86-52B9-5C5E-8C8F-022B59408E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47327" y="2740318"/>
            <a:ext cx="4053456" cy="244024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8806E9-0305-336F-C377-EF721E7D0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887000" y="2781719"/>
            <a:ext cx="3971792" cy="23574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3F6A64-F753-2423-5486-AC7B4C0321E0}"/>
              </a:ext>
            </a:extLst>
          </p:cNvPr>
          <p:cNvSpPr txBox="1"/>
          <p:nvPr/>
        </p:nvSpPr>
        <p:spPr>
          <a:xfrm>
            <a:off x="4291075" y="1671286"/>
            <a:ext cx="118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Improved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C8DFC-E210-DC58-BDB9-61B93E123C82}"/>
              </a:ext>
            </a:extLst>
          </p:cNvPr>
          <p:cNvSpPr txBox="1"/>
          <p:nvPr/>
        </p:nvSpPr>
        <p:spPr>
          <a:xfrm>
            <a:off x="2012092" y="1669143"/>
            <a:ext cx="9239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944A30-8157-88E0-FA9A-C0ABC5850DC2}"/>
              </a:ext>
            </a:extLst>
          </p:cNvPr>
          <p:cNvSpPr txBox="1"/>
          <p:nvPr/>
        </p:nvSpPr>
        <p:spPr>
          <a:xfrm>
            <a:off x="6496050" y="2181225"/>
            <a:ext cx="16668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see from the visual comparison our new method shows significant improvement in estimating background in dynamic light conditions.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55536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1. 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127379"/>
            <a:ext cx="7704667" cy="38102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dirty="0"/>
              <a:t>• Traditional YOLO object detection struggles with static object recognition when moving objects occlude the background.</a:t>
            </a:r>
          </a:p>
          <a:p>
            <a:pPr marL="0" indent="0">
              <a:buNone/>
            </a:pPr>
            <a:r>
              <a:rPr dirty="0"/>
              <a:t>• Dynamic backgrounds, lighting fluctuations, and scene clutter cause false detections and missed objects.</a:t>
            </a:r>
          </a:p>
          <a:p>
            <a:pPr marL="0" indent="0">
              <a:buNone/>
            </a:pPr>
            <a:r>
              <a:rPr dirty="0"/>
              <a:t>• The aim is to extract a clean background using histogram-based analysis and apply YOLO on this refined image.</a:t>
            </a:r>
          </a:p>
          <a:p>
            <a:pPr marL="0" indent="0">
              <a:buNone/>
            </a:pPr>
            <a:r>
              <a:rPr dirty="0"/>
              <a:t>• Result: Improved detection of static objects in complex scenes.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158" y="18662"/>
            <a:ext cx="7704667" cy="1670179"/>
          </a:xfrm>
        </p:spPr>
        <p:txBody>
          <a:bodyPr/>
          <a:lstStyle/>
          <a:p>
            <a:r>
              <a:rPr lang="en-US" dirty="0"/>
              <a:t>13</a:t>
            </a:r>
            <a:r>
              <a:rPr dirty="0"/>
              <a:t>. Limitations and 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7447" y="2265784"/>
            <a:ext cx="7704667" cy="333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dirty="0"/>
              <a:t>• Struggles under camera shake or abrupt lighting.</a:t>
            </a:r>
          </a:p>
          <a:p>
            <a:pPr marL="0" indent="0">
              <a:buNone/>
            </a:pPr>
            <a:r>
              <a:rPr dirty="0"/>
              <a:t>• Cannot handle all forms of shadows or occlusions.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dirty="0"/>
              <a:t>Future Enhancements:</a:t>
            </a:r>
          </a:p>
          <a:p>
            <a:pPr marL="0" indent="0">
              <a:buNone/>
            </a:pPr>
            <a:r>
              <a:rPr dirty="0"/>
              <a:t>• Optical flow-based stabilization.</a:t>
            </a:r>
          </a:p>
          <a:p>
            <a:pPr marL="0" indent="0">
              <a:buNone/>
            </a:pPr>
            <a:r>
              <a:rPr dirty="0"/>
              <a:t>• Adaptive entropy thresholding.</a:t>
            </a:r>
          </a:p>
          <a:p>
            <a:pPr marL="0" indent="0">
              <a:buNone/>
            </a:pPr>
            <a:r>
              <a:rPr dirty="0"/>
              <a:t>• Combine CNN features with histogram background model.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D8776-E449-89CF-2E80-C6E11B537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2" y="27993"/>
            <a:ext cx="7704667" cy="1670178"/>
          </a:xfrm>
        </p:spPr>
        <p:txBody>
          <a:bodyPr/>
          <a:lstStyle/>
          <a:p>
            <a:r>
              <a:rPr lang="en-US" dirty="0"/>
              <a:t>14. </a:t>
            </a:r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91C05-745A-E63E-5910-B71D8F047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131" y="2097832"/>
            <a:ext cx="7704667" cy="333281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 RGB-improved background estimation significantly enhanced object detection accuracy in video sequences.</a:t>
            </a:r>
          </a:p>
          <a:p>
            <a:pPr marL="0" indent="0">
              <a:buNone/>
            </a:pPr>
            <a:r>
              <a:rPr lang="en-US" dirty="0"/>
              <a:t>• Our method reduced undetectable objects and improved F1 scores by up to 20%.</a:t>
            </a:r>
          </a:p>
          <a:p>
            <a:pPr marL="0" indent="0">
              <a:buNone/>
            </a:pPr>
            <a:r>
              <a:rPr lang="en-US" dirty="0"/>
              <a:t>• Background quality (SSIM and PSNR) remained high while maintaining real-time performance (&gt;17 FPS).</a:t>
            </a:r>
          </a:p>
          <a:p>
            <a:pPr marL="0" indent="0">
              <a:buNone/>
            </a:pPr>
            <a:r>
              <a:rPr lang="en-US" dirty="0"/>
              <a:t>• Histogram-based RGB analysis proved robust for static object recognition under diverse conditions.</a:t>
            </a:r>
          </a:p>
          <a:p>
            <a:pPr marL="0" indent="0">
              <a:buNone/>
            </a:pPr>
            <a:r>
              <a:rPr lang="en-US" dirty="0"/>
              <a:t>• The approach is scalable and suitable for practical applications such as surveillance and robotics.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5594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2" y="251927"/>
            <a:ext cx="7704667" cy="1474236"/>
          </a:xfrm>
        </p:spPr>
        <p:txBody>
          <a:bodyPr/>
          <a:lstStyle/>
          <a:p>
            <a:r>
              <a:rPr lang="en-US" dirty="0"/>
              <a:t>15</a:t>
            </a:r>
            <a:r>
              <a:rPr dirty="0"/>
              <a:t>.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013857"/>
            <a:ext cx="7704667" cy="3332816"/>
          </a:xfrm>
        </p:spPr>
        <p:txBody>
          <a:bodyPr/>
          <a:lstStyle/>
          <a:p>
            <a:r>
              <a:rPr dirty="0"/>
              <a:t>[1] H.-J. Kim et al., Journal of Web Engineering, 2022.</a:t>
            </a:r>
          </a:p>
          <a:p>
            <a:r>
              <a:rPr dirty="0"/>
              <a:t>[2] J. </a:t>
            </a:r>
            <a:r>
              <a:rPr dirty="0" err="1"/>
              <a:t>Redmon</a:t>
            </a:r>
            <a:r>
              <a:rPr dirty="0"/>
              <a:t> and A. </a:t>
            </a:r>
            <a:r>
              <a:rPr dirty="0" err="1"/>
              <a:t>Farhadi</a:t>
            </a:r>
            <a:r>
              <a:rPr dirty="0"/>
              <a:t>, YOLOv3, arXiv:1804.02767.</a:t>
            </a:r>
          </a:p>
          <a:p>
            <a:r>
              <a:rPr dirty="0"/>
              <a:t>[3] CDNet2014 Dataset. http://changedetection.net</a:t>
            </a:r>
          </a:p>
          <a:p>
            <a:r>
              <a:rPr dirty="0"/>
              <a:t>[4] </a:t>
            </a:r>
            <a:r>
              <a:rPr dirty="0" err="1"/>
              <a:t>OpenCV</a:t>
            </a:r>
            <a:r>
              <a:rPr dirty="0"/>
              <a:t> Documentation</a:t>
            </a:r>
          </a:p>
          <a:p>
            <a:r>
              <a:rPr dirty="0"/>
              <a:t>[5] </a:t>
            </a:r>
            <a:r>
              <a:rPr dirty="0" err="1"/>
              <a:t>PyTorch</a:t>
            </a:r>
            <a:r>
              <a:rPr dirty="0"/>
              <a:t> Documentation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324A8-1DAA-DB89-C5F8-A2AB15853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2. Steps to follow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2834D-897B-C480-1F4D-2A52AB821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Video Input →</a:t>
            </a:r>
          </a:p>
          <a:p>
            <a:pPr marL="0" indent="0">
              <a:buNone/>
            </a:pPr>
            <a:r>
              <a:rPr lang="en-IN" dirty="0"/>
              <a:t> Frame Extraction → </a:t>
            </a:r>
          </a:p>
          <a:p>
            <a:r>
              <a:rPr lang="en-IN" dirty="0"/>
              <a:t>Frame Buffering → </a:t>
            </a:r>
          </a:p>
          <a:p>
            <a:r>
              <a:rPr lang="en-IN" dirty="0"/>
              <a:t>Histogram Analysis → </a:t>
            </a:r>
          </a:p>
          <a:p>
            <a:r>
              <a:rPr lang="en-IN" dirty="0"/>
              <a:t>Background Estimation → </a:t>
            </a:r>
          </a:p>
          <a:p>
            <a:r>
              <a:rPr lang="en-IN" dirty="0"/>
              <a:t>YOLO Detection → </a:t>
            </a:r>
          </a:p>
          <a:p>
            <a:r>
              <a:rPr lang="en-IN" dirty="0"/>
              <a:t>Metric Evaluation</a:t>
            </a:r>
          </a:p>
        </p:txBody>
      </p:sp>
    </p:spTree>
    <p:extLst>
      <p:ext uri="{BB962C8B-B14F-4D97-AF65-F5344CB8AC3E}">
        <p14:creationId xmlns:p14="http://schemas.microsoft.com/office/powerpoint/2010/main" val="911236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3</a:t>
            </a:r>
            <a:r>
              <a:rPr dirty="0"/>
              <a:t>. Dataset: CDNet2014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6818" y="2359090"/>
            <a:ext cx="7704667" cy="333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dirty="0"/>
              <a:t>• Public benchmark dataset for background subtraction and change detection.</a:t>
            </a:r>
          </a:p>
          <a:p>
            <a:pPr marL="0" indent="0">
              <a:buNone/>
            </a:pPr>
            <a:r>
              <a:rPr dirty="0"/>
              <a:t>• Sequences used:</a:t>
            </a:r>
          </a:p>
          <a:p>
            <a:pPr marL="0" indent="0">
              <a:buNone/>
            </a:pPr>
            <a:r>
              <a:rPr dirty="0"/>
              <a:t>  - Skating (</a:t>
            </a:r>
            <a:r>
              <a:rPr dirty="0" err="1"/>
              <a:t>badWeather</a:t>
            </a:r>
            <a:r>
              <a:rPr dirty="0"/>
              <a:t>), Fall, Fountain01 (</a:t>
            </a:r>
            <a:r>
              <a:rPr dirty="0" err="1"/>
              <a:t>dynamicBackground</a:t>
            </a:r>
            <a:r>
              <a:rPr dirty="0"/>
              <a:t>)</a:t>
            </a:r>
          </a:p>
          <a:p>
            <a:pPr marL="0" indent="0">
              <a:buNone/>
            </a:pPr>
            <a:r>
              <a:rPr dirty="0"/>
              <a:t>  - Backdoor, Bungalows (shadow)</a:t>
            </a:r>
          </a:p>
          <a:p>
            <a:pPr marL="0" indent="0">
              <a:buNone/>
            </a:pPr>
            <a:r>
              <a:rPr dirty="0"/>
              <a:t>• Ground truth provided as pixel-wise masks for evaluation.</a:t>
            </a:r>
          </a:p>
          <a:p>
            <a:pPr marL="0" indent="0">
              <a:buNone/>
            </a:pPr>
            <a:r>
              <a:rPr dirty="0"/>
              <a:t>• Used to generate bounding boxes and compute detection metrics.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dirty="0"/>
              <a:t>. Proposed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2" y="2321767"/>
            <a:ext cx="7704667" cy="3332816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• Estimate background using temporal histograms of pixel values.</a:t>
            </a:r>
          </a:p>
          <a:p>
            <a:pPr marL="0" indent="0">
              <a:buNone/>
            </a:pPr>
            <a:r>
              <a:rPr dirty="0"/>
              <a:t>• Original version used grayscale histograms.</a:t>
            </a:r>
          </a:p>
          <a:p>
            <a:pPr marL="0" indent="0">
              <a:buNone/>
            </a:pPr>
            <a:r>
              <a:rPr dirty="0"/>
              <a:t>• Improved version used RGB histograms with dynamic thresholds.</a:t>
            </a:r>
          </a:p>
          <a:p>
            <a:pPr marL="0" indent="0">
              <a:buNone/>
            </a:pPr>
            <a:r>
              <a:rPr dirty="0"/>
              <a:t>• Run YOLOv3 on estimated background to detect static objects with higher precision.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057" y="231399"/>
            <a:ext cx="7543800" cy="729655"/>
          </a:xfrm>
        </p:spPr>
        <p:txBody>
          <a:bodyPr/>
          <a:lstStyle/>
          <a:p>
            <a:r>
              <a:rPr lang="en-IN" dirty="0" smtClean="0"/>
              <a:t>4. Histogram Analysis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64" y="1250302"/>
            <a:ext cx="3781693" cy="47709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750" y="1250302"/>
            <a:ext cx="4628796" cy="3888621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491264" y="979712"/>
            <a:ext cx="7831180" cy="9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282750" y="1250302"/>
            <a:ext cx="12598" cy="48519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301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5</a:t>
            </a:r>
            <a:r>
              <a:rPr dirty="0"/>
              <a:t>. Background Estimation </a:t>
            </a:r>
            <a:r>
              <a:rPr lang="en-US" dirty="0"/>
              <a:t>Logic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278" y="2208584"/>
            <a:ext cx="6901103" cy="383765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8A23-9B19-9655-902A-1AD6872BE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6.Pseudocode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E05203-24A2-6D5F-109C-C28D04160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5504" y="1846263"/>
            <a:ext cx="6059424" cy="4790588"/>
          </a:xfrm>
        </p:spPr>
      </p:pic>
    </p:spTree>
    <p:extLst>
      <p:ext uri="{BB962C8B-B14F-4D97-AF65-F5344CB8AC3E}">
        <p14:creationId xmlns:p14="http://schemas.microsoft.com/office/powerpoint/2010/main" val="3512414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97BB6-D79D-6E02-7B06-C3A68971C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7. </a:t>
            </a:r>
            <a:r>
              <a:rPr lang="en-US" dirty="0"/>
              <a:t>Implementation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C45220-E679-FF40-C135-6972F20BD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0426" y="1846263"/>
            <a:ext cx="4927597" cy="4022725"/>
          </a:xfrm>
        </p:spPr>
      </p:pic>
    </p:spTree>
    <p:extLst>
      <p:ext uri="{BB962C8B-B14F-4D97-AF65-F5344CB8AC3E}">
        <p14:creationId xmlns:p14="http://schemas.microsoft.com/office/powerpoint/2010/main" val="2262744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807</TotalTime>
  <Words>635</Words>
  <Application>Microsoft Office PowerPoint</Application>
  <PresentationFormat>On-screen Show (4:3)</PresentationFormat>
  <Paragraphs>80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Calibri</vt:lpstr>
      <vt:lpstr>Calibri Light</vt:lpstr>
      <vt:lpstr>Retrospect</vt:lpstr>
      <vt:lpstr>An Efficient Scheme to Obtain Background Image in Video for YOLO-based Static Object Recognition</vt:lpstr>
      <vt:lpstr>1. Problem Statement</vt:lpstr>
      <vt:lpstr>2. Steps to follow</vt:lpstr>
      <vt:lpstr> 3. Dataset: CDNet2014</vt:lpstr>
      <vt:lpstr>4. Proposed Solution</vt:lpstr>
      <vt:lpstr>4. Histogram Analysis</vt:lpstr>
      <vt:lpstr>5. Background Estimation Logic</vt:lpstr>
      <vt:lpstr>6.Pseudocode </vt:lpstr>
      <vt:lpstr>7. Implementation </vt:lpstr>
      <vt:lpstr>8. Evaluation Metrics</vt:lpstr>
      <vt:lpstr>9. Results Summary (RGB vs Grayscale)</vt:lpstr>
      <vt:lpstr>10. Quantitative Comparison: Grayscale vs RGB</vt:lpstr>
      <vt:lpstr>11. Background Quality Metrics</vt:lpstr>
      <vt:lpstr>12. Visual Comparison</vt:lpstr>
      <vt:lpstr>12. Visual Comparison</vt:lpstr>
      <vt:lpstr>12. Visual Comparison</vt:lpstr>
      <vt:lpstr>12. Visual Comparison</vt:lpstr>
      <vt:lpstr>12.Dynamic lighting data</vt:lpstr>
      <vt:lpstr>12.Original vs Improved </vt:lpstr>
      <vt:lpstr>13. Limitations and Future Work</vt:lpstr>
      <vt:lpstr>14. Conclusion</vt:lpstr>
      <vt:lpstr>15. 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Efficient Scheme to Obtain Background Image in Video for YOLO-based Static Object Recognition</dc:title>
  <dc:subject/>
  <dc:creator>MUKESH S</dc:creator>
  <cp:keywords/>
  <dc:description>generated using python-pptx</dc:description>
  <cp:lastModifiedBy>Kadhiravan G</cp:lastModifiedBy>
  <cp:revision>25</cp:revision>
  <cp:lastPrinted>2025-04-20T04:34:24Z</cp:lastPrinted>
  <dcterms:created xsi:type="dcterms:W3CDTF">2013-01-27T09:14:16Z</dcterms:created>
  <dcterms:modified xsi:type="dcterms:W3CDTF">2025-04-21T21:19:16Z</dcterms:modified>
  <cp:category/>
</cp:coreProperties>
</file>

<file path=docProps/thumbnail.jpeg>
</file>